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y="5143500" cx="9144000"/>
  <p:notesSz cx="6858000" cy="9144000"/>
  <p:embeddedFontLst>
    <p:embeddedFont>
      <p:font typeface="Nunito"/>
      <p:regular r:id="rId34"/>
      <p:bold r:id="rId35"/>
      <p:italic r:id="rId36"/>
      <p:boldItalic r:id="rId37"/>
    </p:embeddedFont>
    <p:embeddedFont>
      <p:font typeface="Maven Pro"/>
      <p:regular r:id="rId38"/>
      <p:bold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Nunito-bold.fntdata"/><Relationship Id="rId12" Type="http://schemas.openxmlformats.org/officeDocument/2006/relationships/slide" Target="slides/slide7.xml"/><Relationship Id="rId34" Type="http://schemas.openxmlformats.org/officeDocument/2006/relationships/font" Target="fonts/Nunito-regular.fntdata"/><Relationship Id="rId15" Type="http://schemas.openxmlformats.org/officeDocument/2006/relationships/slide" Target="slides/slide10.xml"/><Relationship Id="rId37" Type="http://schemas.openxmlformats.org/officeDocument/2006/relationships/font" Target="fonts/Nunito-boldItalic.fntdata"/><Relationship Id="rId14" Type="http://schemas.openxmlformats.org/officeDocument/2006/relationships/slide" Target="slides/slide9.xml"/><Relationship Id="rId36" Type="http://schemas.openxmlformats.org/officeDocument/2006/relationships/font" Target="fonts/Nunito-italic.fntdata"/><Relationship Id="rId17" Type="http://schemas.openxmlformats.org/officeDocument/2006/relationships/slide" Target="slides/slide12.xml"/><Relationship Id="rId39" Type="http://schemas.openxmlformats.org/officeDocument/2006/relationships/font" Target="fonts/MavenPro-bold.fntdata"/><Relationship Id="rId16" Type="http://schemas.openxmlformats.org/officeDocument/2006/relationships/slide" Target="slides/slide11.xml"/><Relationship Id="rId38" Type="http://schemas.openxmlformats.org/officeDocument/2006/relationships/font" Target="fonts/MavenPro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f10656ab0_0_3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3f10656ab0_0_3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Progressos expressivos: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uso de tração animal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desenvolvimento de construções (igrejas românicas, góticas)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artesanato: surgimento de regiões de manufatura especializadas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f10656ab0_0_4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3f10656ab0_0_4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Renascimento: Publicações de Copérnico e Galileu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</a:t>
            </a:r>
            <a:r>
              <a:rPr lang="pt-BR"/>
              <a:t> ciência mudou sua forma e sua função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concepção quantitativa do universo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William Gilbert: primeiro engenheiro eletrotécnico, criador do termo "eletricidade".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Thomas Savery: construiu a primeira máquina a vapor, considerado o primeiro engenheiro mecânico moderno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 desenvolvimento deste aparelho deu origem à Revolução Industrial, permitindo o início da produção em massa.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f10656ab0_0_4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3f10656ab0_0_4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novos processos de manufatura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 revolução teve início na Inglaterra e em poucas décadas se espalhou para a Europa Ocidental e os Estados Unidos.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Máquinas a vapor bombeavam a água para fora das minas de carvão, produziam tecidos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3f10656ab0_0_4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3f10656ab0_0_4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 Segunda Revolução Industrial iniciou-se na segunda metade do século XIX (c. 1850 - 1870), e terminou durante a Segunda Guerra Mundial (1939 - 1945), envolvendo uma série de desenvolvimentos dentro da indústria química, elétrica, de petróleo e de aço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f10656ab0_0_4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3f10656ab0_0_4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f10656ab0_4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3f10656ab0_4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f10656ab0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3f10656ab0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f10656ab0_2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f10656ab0_2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3f10656ab0_2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3f10656ab0_2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f10656ab0_2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3f10656ab0_2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f10656ab0_0_2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3f10656ab0_0_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f10656ab0_2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3f10656ab0_2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f10656ab0_5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3f10656ab0_5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3f10656ab0_4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3f10656ab0_4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f10656ab0_2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3f10656ab0_2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f10656ab0_5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3f10656ab0_5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3f10656ab0_5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3f10656ab0_5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3f10656ab0_5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3f10656ab0_5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3f10656ab0_5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3f10656ab0_5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3f10656ab0_5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3f10656ab0_5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f10656ab0_0_2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f10656ab0_0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f10656ab0_0_3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f10656ab0_0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f10656ab0_0_3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f10656ab0_0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Hominídeos</a:t>
            </a:r>
            <a:r>
              <a:rPr lang="pt-BR"/>
              <a:t> eram carnívoros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Fabricação de ferramentas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Pedras lascadas, ponta aguçada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Mais antigas</a:t>
            </a:r>
            <a:r>
              <a:rPr lang="pt-BR"/>
              <a:t>, Tanzânia, um milhão setecentos e cinquenta mil anos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população pré-humana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Grande avanço com descoberta da alavanca e roda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mover cargas bem mais pesadas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Percepção dos princípios da mecânica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f10656ab0_0_3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3f10656ab0_0_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Habilidade para lidar com o </a:t>
            </a:r>
            <a:r>
              <a:rPr lang="pt-BR"/>
              <a:t>fogo, ocorrida por volta de seitescentos mil anos atrás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Sobreviver em r</a:t>
            </a:r>
            <a:r>
              <a:rPr lang="pt-BR"/>
              <a:t>egiões mais frias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Cozer alimentos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Moldar metais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Introdução da agricultura há cerca de 12 mil anos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domesticação de animais ex:tração animal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modelagem de cerâmica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arquitetura de tijolos e pedras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princípios permanecem até hoje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f10656ab0_0_3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3f10656ab0_0_3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legados para a engenharia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Suméria: irrigação e forma de construção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Egito: c</a:t>
            </a:r>
            <a:r>
              <a:rPr lang="pt-BR"/>
              <a:t>onstrução de barcos de junco, trabalhar pedra dura, moldar o cobre, criação do gado para tração, obras públicas em pedra, rampa e a alavanca.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f10656ab0_0_3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3f10656ab0_0_3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legados da grécia para a engenharia: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computador analógico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usado para prever posições astronômicas e eclipses em função do calendário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Princípio de arquimedes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conhecimento sofisticado de engrenagens diferenciais e planetárias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f10656ab0_0_3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3f10656ab0_0_3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Pitágoras: argumentação de forma dedutiva, lógica e uso de axiomas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Euclides: sistematizou a geometria e deu-lhe a forma que perdurou até o século XIX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Base matemática fundamental para o desenvolvimento dos cálculos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 grécia lançou as bases da física e matemática atuais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accent3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7343003" y="3409675"/>
            <a:ext cx="1691422" cy="1732548"/>
            <a:chOff x="7343003" y="3409675"/>
            <a:chExt cx="1691422" cy="1732548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7343003" y="4453711"/>
              <a:ext cx="316800" cy="688513"/>
              <a:chOff x="7343003" y="4453711"/>
              <a:chExt cx="316800" cy="688513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" name="Google Shape;14;p2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" name="Google Shape;23;p2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9" name="Google Shape;29;p2"/>
          <p:cNvGrpSpPr/>
          <p:nvPr/>
        </p:nvGrpSpPr>
        <p:grpSpPr>
          <a:xfrm>
            <a:off x="5043503" y="0"/>
            <a:ext cx="3814072" cy="3839102"/>
            <a:chOff x="5043503" y="0"/>
            <a:chExt cx="3814072" cy="3839102"/>
          </a:xfrm>
        </p:grpSpPr>
        <p:sp>
          <p:nvSpPr>
            <p:cNvPr id="30" name="Google Shape;30;p2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-9830444">
              <a:off x="6469759" y="3480728"/>
              <a:ext cx="320148" cy="320148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2" name="Google Shape;32;p2"/>
            <p:cNvGrpSpPr/>
            <p:nvPr/>
          </p:nvGrpSpPr>
          <p:grpSpPr>
            <a:xfrm>
              <a:off x="7647812" y="2704283"/>
              <a:ext cx="635219" cy="635219"/>
              <a:chOff x="6725724" y="2701260"/>
              <a:chExt cx="1208101" cy="1208100"/>
            </a:xfrm>
          </p:grpSpPr>
          <p:sp>
            <p:nvSpPr>
              <p:cNvPr id="33" name="Google Shape;33;p2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fmla="val 8244818" name="adj1"/>
                  <a:gd fmla="val 16246175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6" name="Google Shape;36;p2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fmla="val 19376841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7" name="Google Shape;37;p2"/>
            <p:cNvGrpSpPr/>
            <p:nvPr/>
          </p:nvGrpSpPr>
          <p:grpSpPr>
            <a:xfrm>
              <a:off x="7952720" y="179238"/>
              <a:ext cx="873165" cy="873003"/>
              <a:chOff x="7754428" y="208725"/>
              <a:chExt cx="541800" cy="541800"/>
            </a:xfrm>
          </p:grpSpPr>
          <p:sp>
            <p:nvSpPr>
              <p:cNvPr id="38" name="Google Shape;38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fmla="val 19376841" name="adj1"/>
                  <a:gd fmla="val 12313574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0" name="Google Shape;40;p2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fmla="val 8801158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fmla="val 12554101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-9830444">
              <a:off x="6469759" y="3480727"/>
              <a:ext cx="320148" cy="320148"/>
            </a:xfrm>
            <a:prstGeom prst="pie">
              <a:avLst>
                <a:gd fmla="val 19376841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" name="Google Shape;46;p2"/>
          <p:cNvSpPr txBox="1"/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2"/>
          <p:cNvSpPr txBox="1"/>
          <p:nvPr>
            <p:ph idx="1" type="subTitle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" name="Google Shape;48;p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accent3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11"/>
          <p:cNvGrpSpPr/>
          <p:nvPr/>
        </p:nvGrpSpPr>
        <p:grpSpPr>
          <a:xfrm>
            <a:off x="52" y="4099200"/>
            <a:ext cx="9144036" cy="1044300"/>
            <a:chOff x="52" y="4099200"/>
            <a:chExt cx="9144036" cy="1044300"/>
          </a:xfrm>
        </p:grpSpPr>
        <p:grpSp>
          <p:nvGrpSpPr>
            <p:cNvPr id="143" name="Google Shape;143;p11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144" name="Google Shape;144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8" name="Google Shape;148;p11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149" name="Google Shape;149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" name="Google Shape;152;p11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" name="Google Shape;153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4" name="Google Shape;154;p11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155" name="Google Shape;155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" name="Google Shape;156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" name="Google Shape;157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" name="Google Shape;158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9" name="Google Shape;159;p11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160" name="Google Shape;160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" name="Google Shape;16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" name="Google Shape;162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3" name="Google Shape;163;p11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164" name="Google Shape;164;p11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" name="Google Shape;165;p11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" name="Google Shape;166;p11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" name="Google Shape;167;p11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" name="Google Shape;168;p11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9" name="Google Shape;169;p11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170" name="Google Shape;170;p11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" name="Google Shape;171;p11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" name="Google Shape;172;p11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4" name="Google Shape;174;p11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175" name="Google Shape;175;p11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" name="Google Shape;176;p11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" name="Google Shape;177;p11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8" name="Google Shape;178;p11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179" name="Google Shape;179;p11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" name="Google Shape;180;p11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" name="Google Shape;181;p11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" name="Google Shape;182;p11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" name="Google Shape;183;p11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4" name="Google Shape;184;p11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185" name="Google Shape;185;p11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" name="Google Shape;187;p11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" name="Google Shape;188;p11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9" name="Google Shape;189;p11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190" name="Google Shape;190;p11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" name="Google Shape;191;p11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" name="Google Shape;192;p11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" name="Google Shape;193;p11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4" name="Google Shape;194;p11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195" name="Google Shape;195;p11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" name="Google Shape;197;p11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8" name="Google Shape;198;p11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199" name="Google Shape;199;p11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" name="Google Shape;200;p11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" name="Google Shape;201;p11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" name="Google Shape;202;p11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3" name="Google Shape;203;p11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204" name="Google Shape;204;p11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" name="Google Shape;205;p11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" name="Google Shape;206;p11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" name="Google Shape;207;p11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8" name="Google Shape;208;p11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209" name="Google Shape;209;p11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" name="Google Shape;210;p11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" name="Google Shape;211;p11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" name="Google Shape;212;p11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" name="Google Shape;213;p11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4" name="Google Shape;214;p11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215" name="Google Shape;215;p11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" name="Google Shape;216;p11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" name="Google Shape;217;p11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" name="Google Shape;218;p11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9" name="Google Shape;219;p11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220" name="Google Shape;220;p11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" name="Google Shape;221;p11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" name="Google Shape;222;p11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3" name="Google Shape;223;p11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224" name="Google Shape;224;p11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" name="Google Shape;225;p11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" name="Google Shape;226;p11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" name="Google Shape;227;p11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8" name="Google Shape;228;p11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229" name="Google Shape;229;p11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" name="Google Shape;230;p11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" name="Google Shape;231;p11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" name="Google Shape;232;p11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" name="Google Shape;233;p11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4" name="Google Shape;234;p11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235" name="Google Shape;235;p11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" name="Google Shape;236;p11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" name="Google Shape;237;p11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" name="Google Shape;238;p11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9" name="Google Shape;239;p11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40" name="Google Shape;240;p11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" name="Google Shape;241;p11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" name="Google Shape;242;p11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3" name="Google Shape;243;p11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244" name="Google Shape;244;p11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" name="Google Shape;245;p11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" name="Google Shape;246;p11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9" name="Google Shape;249;p11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250" name="Google Shape;250;p11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4" name="Google Shape;254;p11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255" name="Google Shape;255;p11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" name="Google Shape;258;p11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9" name="Google Shape;259;p11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260" name="Google Shape;260;p11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" name="Google Shape;261;p11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2" name="Google Shape;262;p11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3" name="Google Shape;263;p11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264" name="Google Shape;264;p11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" name="Google Shape;265;p11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" name="Google Shape;266;p11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" name="Google Shape;267;p11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68" name="Google Shape;268;p11"/>
          <p:cNvSpPr txBox="1"/>
          <p:nvPr>
            <p:ph hasCustomPrompt="1" type="title"/>
          </p:nvPr>
        </p:nvSpPr>
        <p:spPr>
          <a:xfrm>
            <a:off x="1388625" y="772725"/>
            <a:ext cx="6366900" cy="186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11"/>
          <p:cNvSpPr txBox="1"/>
          <p:nvPr>
            <p:ph idx="1" type="body"/>
          </p:nvPr>
        </p:nvSpPr>
        <p:spPr>
          <a:xfrm>
            <a:off x="1388625" y="2712300"/>
            <a:ext cx="6366900" cy="1111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0" name="Google Shape;270;p1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3"/>
          <p:cNvGrpSpPr/>
          <p:nvPr/>
        </p:nvGrpSpPr>
        <p:grpSpPr>
          <a:xfrm>
            <a:off x="146769" y="3406"/>
            <a:ext cx="1233215" cy="1384535"/>
            <a:chOff x="146769" y="3406"/>
            <a:chExt cx="1233215" cy="1384535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52" name="Google Shape;52;p3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55" name="Google Shape;55;p3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8" name="Google Shape;58;p3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59" name="Google Shape;59;p3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3" name="Google Shape;63;p3"/>
          <p:cNvGrpSpPr/>
          <p:nvPr/>
        </p:nvGrpSpPr>
        <p:grpSpPr>
          <a:xfrm>
            <a:off x="6775084" y="2904008"/>
            <a:ext cx="2186148" cy="2239500"/>
            <a:chOff x="6775084" y="2904008"/>
            <a:chExt cx="2186148" cy="2239500"/>
          </a:xfrm>
        </p:grpSpPr>
        <p:grpSp>
          <p:nvGrpSpPr>
            <p:cNvPr id="64" name="Google Shape;64;p3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65" name="Google Shape;65;p3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7" name="Google Shape;67;p3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68" name="Google Shape;68;p3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1" name="Google Shape;71;p3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72" name="Google Shape;72;p3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6" name="Google Shape;76;p3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77" name="Google Shape;77;p3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2" name="Google Shape;82;p3"/>
          <p:cNvSpPr txBox="1"/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3" name="Google Shape;83;p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4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86" name="Google Shape;86;p4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8" name="Google Shape;88;p4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9" name="Google Shape;89;p4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0" name="Google Shape;90;p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5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93" name="Google Shape;93;p5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5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6" name="Google Shape;96;p5"/>
          <p:cNvSpPr txBox="1"/>
          <p:nvPr>
            <p:ph idx="1" type="body"/>
          </p:nvPr>
        </p:nvSpPr>
        <p:spPr>
          <a:xfrm>
            <a:off x="1303800" y="1990050"/>
            <a:ext cx="34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7" name="Google Shape;97;p5"/>
          <p:cNvSpPr txBox="1"/>
          <p:nvPr>
            <p:ph idx="2" type="body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5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6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1" name="Google Shape;101;p6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4" name="Google Shape;104;p6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7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7" name="Google Shape;107;p7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9" name="Google Shape;109;p7"/>
          <p:cNvSpPr txBox="1"/>
          <p:nvPr>
            <p:ph type="title"/>
          </p:nvPr>
        </p:nvSpPr>
        <p:spPr>
          <a:xfrm>
            <a:off x="1303800" y="598575"/>
            <a:ext cx="3312000" cy="1590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0" name="Google Shape;110;p7"/>
          <p:cNvSpPr txBox="1"/>
          <p:nvPr>
            <p:ph idx="1" type="body"/>
          </p:nvPr>
        </p:nvSpPr>
        <p:spPr>
          <a:xfrm>
            <a:off x="1303800" y="2309675"/>
            <a:ext cx="3312000" cy="2221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1" name="Google Shape;111;p7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dk1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8"/>
          <p:cNvGrpSpPr/>
          <p:nvPr/>
        </p:nvGrpSpPr>
        <p:grpSpPr>
          <a:xfrm>
            <a:off x="6866714" y="1306"/>
            <a:ext cx="2267451" cy="2601690"/>
            <a:chOff x="6790514" y="1306"/>
            <a:chExt cx="2267451" cy="2601690"/>
          </a:xfrm>
        </p:grpSpPr>
        <p:grpSp>
          <p:nvGrpSpPr>
            <p:cNvPr id="114" name="Google Shape;114;p8"/>
            <p:cNvGrpSpPr/>
            <p:nvPr/>
          </p:nvGrpSpPr>
          <p:grpSpPr>
            <a:xfrm>
              <a:off x="7067465" y="1306"/>
              <a:ext cx="1990500" cy="1990200"/>
              <a:chOff x="7067465" y="1306"/>
              <a:chExt cx="1990500" cy="1990200"/>
            </a:xfrm>
          </p:grpSpPr>
          <p:sp>
            <p:nvSpPr>
              <p:cNvPr id="115" name="Google Shape;115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" name="Google Shape;116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pie">
                <a:avLst>
                  <a:gd fmla="val 19376841" name="adj1"/>
                  <a:gd fmla="val 12313574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" name="Google Shape;117;p8"/>
              <p:cNvSpPr/>
              <p:nvPr/>
            </p:nvSpPr>
            <p:spPr>
              <a:xfrm rot="-8649154">
                <a:off x="7349891" y="283705"/>
                <a:ext cx="1425647" cy="14254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8" name="Google Shape;118;p8"/>
            <p:cNvGrpSpPr/>
            <p:nvPr/>
          </p:nvGrpSpPr>
          <p:grpSpPr>
            <a:xfrm>
              <a:off x="8207126" y="1807996"/>
              <a:ext cx="795000" cy="795000"/>
              <a:chOff x="8207126" y="1807996"/>
              <a:chExt cx="795000" cy="795000"/>
            </a:xfrm>
          </p:grpSpPr>
          <p:sp>
            <p:nvSpPr>
              <p:cNvPr id="119" name="Google Shape;119;p8"/>
              <p:cNvSpPr/>
              <p:nvPr/>
            </p:nvSpPr>
            <p:spPr>
              <a:xfrm rot="2152054">
                <a:off x="8319942" y="1920813"/>
                <a:ext cx="569367" cy="569367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" name="Google Shape;120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" name="Google Shape;121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pie">
                <a:avLst>
                  <a:gd fmla="val 5699893" name="adj1"/>
                  <a:gd fmla="val 12313574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2" name="Google Shape;122;p8"/>
            <p:cNvGrpSpPr/>
            <p:nvPr/>
          </p:nvGrpSpPr>
          <p:grpSpPr>
            <a:xfrm>
              <a:off x="6790514" y="118857"/>
              <a:ext cx="548700" cy="548700"/>
              <a:chOff x="6790514" y="118857"/>
              <a:chExt cx="548700" cy="548700"/>
            </a:xfrm>
          </p:grpSpPr>
          <p:sp>
            <p:nvSpPr>
              <p:cNvPr id="123" name="Google Shape;123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" name="Google Shape;124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pie">
                <a:avLst>
                  <a:gd fmla="val 5699893" name="adj1"/>
                  <a:gd fmla="val 12313574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25" name="Google Shape;125;p8"/>
          <p:cNvSpPr txBox="1"/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6" name="Google Shape;126;p8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9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29" name="Google Shape;129;p9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9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1" name="Google Shape;131;p9"/>
          <p:cNvSpPr txBox="1"/>
          <p:nvPr>
            <p:ph type="title"/>
          </p:nvPr>
        </p:nvSpPr>
        <p:spPr>
          <a:xfrm>
            <a:off x="1303800" y="598575"/>
            <a:ext cx="3430500" cy="19902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2" name="Google Shape;132;p9"/>
          <p:cNvSpPr txBox="1"/>
          <p:nvPr>
            <p:ph idx="1" type="subTitle"/>
          </p:nvPr>
        </p:nvSpPr>
        <p:spPr>
          <a:xfrm>
            <a:off x="1303800" y="2743203"/>
            <a:ext cx="3430500" cy="7260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33" name="Google Shape;133;p9"/>
          <p:cNvSpPr txBox="1"/>
          <p:nvPr>
            <p:ph idx="2" type="body"/>
          </p:nvPr>
        </p:nvSpPr>
        <p:spPr>
          <a:xfrm>
            <a:off x="4903700" y="661000"/>
            <a:ext cx="3430500" cy="38706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4" name="Google Shape;134;p9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0"/>
          <p:cNvGrpSpPr/>
          <p:nvPr/>
        </p:nvGrpSpPr>
        <p:grpSpPr>
          <a:xfrm>
            <a:off x="713373" y="3847119"/>
            <a:ext cx="825392" cy="825392"/>
            <a:chOff x="348199" y="179450"/>
            <a:chExt cx="1116300" cy="1116300"/>
          </a:xfrm>
        </p:grpSpPr>
        <p:sp>
          <p:nvSpPr>
            <p:cNvPr id="137" name="Google Shape;137;p10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0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9" name="Google Shape;139;p10"/>
          <p:cNvSpPr txBox="1"/>
          <p:nvPr>
            <p:ph idx="1" type="body"/>
          </p:nvPr>
        </p:nvSpPr>
        <p:spPr>
          <a:xfrm>
            <a:off x="1303800" y="4138975"/>
            <a:ext cx="5843100" cy="534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40" name="Google Shape;140;p1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omentu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17.png"/><Relationship Id="rId5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Relationship Id="rId4" Type="http://schemas.openxmlformats.org/officeDocument/2006/relationships/image" Target="../media/image21.png"/><Relationship Id="rId5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www.youtube.com/watch?v=p7GGpdSTsLo" TargetMode="External"/><Relationship Id="rId4" Type="http://schemas.openxmlformats.org/officeDocument/2006/relationships/hyperlink" Target="http://drive.google.com/file/d/1WcGORWETgOmP5JpfOXgG7det-LGZ17L7/view" TargetMode="External"/><Relationship Id="rId5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www1.folha.uol.com.br/mundo/2017/11/1936786-futuro-do-mundo-depende-dos-engenheiros-diz-economista-jeffrey-sachs.shtml" TargetMode="External"/><Relationship Id="rId4" Type="http://schemas.openxmlformats.org/officeDocument/2006/relationships/hyperlink" Target="http://blog.ietec.com.br/8-tendencias-do-futuro-da-engenharia-para-se-manter-atualizado/" TargetMode="External"/><Relationship Id="rId5" Type="http://schemas.openxmlformats.org/officeDocument/2006/relationships/hyperlink" Target="https://constru360.com.br/a-engenharia-e-o-futuro-do-mundo/" TargetMode="External"/><Relationship Id="rId6" Type="http://schemas.openxmlformats.org/officeDocument/2006/relationships/hyperlink" Target="https://spectrum.ieee.org/view-from-the-valley/at-work/education/the-engineers-of-the-future-will-not-resemble-the-engineers-of-the-past" TargetMode="External"/><Relationship Id="rId7" Type="http://schemas.openxmlformats.org/officeDocument/2006/relationships/hyperlink" Target="http://blog.unis.edu.br/engenharia-do-futuro-5-tendencias-da-area-que-voce-deve-conhecer-agora/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16.png"/><Relationship Id="rId5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14.png"/><Relationship Id="rId5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png"/><Relationship Id="rId4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3"/>
          <p:cNvSpPr txBox="1"/>
          <p:nvPr>
            <p:ph type="ctrTitle"/>
          </p:nvPr>
        </p:nvSpPr>
        <p:spPr>
          <a:xfrm>
            <a:off x="378350" y="305825"/>
            <a:ext cx="51468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Engenharia do futuro</a:t>
            </a:r>
            <a:endParaRPr/>
          </a:p>
        </p:txBody>
      </p:sp>
      <p:sp>
        <p:nvSpPr>
          <p:cNvPr id="278" name="Google Shape;278;p13"/>
          <p:cNvSpPr txBox="1"/>
          <p:nvPr>
            <p:ph idx="1" type="subTitle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Emerson Shinji Suzuki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Luana Barbosa Pina Pereira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accent3"/>
        </a:solidFill>
      </p:bgPr>
    </p:bg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2"/>
          <p:cNvSpPr txBox="1"/>
          <p:nvPr>
            <p:ph idx="4294967295" type="body"/>
          </p:nvPr>
        </p:nvSpPr>
        <p:spPr>
          <a:xfrm>
            <a:off x="696500" y="3961925"/>
            <a:ext cx="2087400" cy="41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800">
                <a:solidFill>
                  <a:srgbClr val="FFFFFF"/>
                </a:solidFill>
              </a:rPr>
              <a:t>Tração animal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356" name="Google Shape;356;p22"/>
          <p:cNvSpPr txBox="1"/>
          <p:nvPr>
            <p:ph idx="4294967295" type="ctrTitle"/>
          </p:nvPr>
        </p:nvSpPr>
        <p:spPr>
          <a:xfrm>
            <a:off x="378350" y="305825"/>
            <a:ext cx="7168200" cy="59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</a:rPr>
              <a:t>Idade Média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57" name="Google Shape;357;p22"/>
          <p:cNvSpPr txBox="1"/>
          <p:nvPr>
            <p:ph idx="4294967295" type="body"/>
          </p:nvPr>
        </p:nvSpPr>
        <p:spPr>
          <a:xfrm>
            <a:off x="3627338" y="3961925"/>
            <a:ext cx="2087400" cy="41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800">
                <a:solidFill>
                  <a:srgbClr val="FFFFFF"/>
                </a:solidFill>
              </a:rPr>
              <a:t>Construções</a:t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358" name="Google Shape;358;p22"/>
          <p:cNvPicPr preferRelativeResize="0"/>
          <p:nvPr/>
        </p:nvPicPr>
        <p:blipFill rotWithShape="1">
          <a:blip r:embed="rId3">
            <a:alphaModFix/>
          </a:blip>
          <a:srcRect b="0" l="11343" r="12933" t="0"/>
          <a:stretch/>
        </p:blipFill>
        <p:spPr>
          <a:xfrm>
            <a:off x="3563115" y="1593000"/>
            <a:ext cx="2326534" cy="230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22"/>
          <p:cNvPicPr preferRelativeResize="0"/>
          <p:nvPr/>
        </p:nvPicPr>
        <p:blipFill rotWithShape="1">
          <a:blip r:embed="rId4">
            <a:alphaModFix/>
          </a:blip>
          <a:srcRect b="0" l="7269" r="8978" t="0"/>
          <a:stretch/>
        </p:blipFill>
        <p:spPr>
          <a:xfrm>
            <a:off x="378350" y="1593000"/>
            <a:ext cx="2723700" cy="230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22"/>
          <p:cNvPicPr preferRelativeResize="0"/>
          <p:nvPr/>
        </p:nvPicPr>
        <p:blipFill rotWithShape="1">
          <a:blip r:embed="rId5">
            <a:alphaModFix/>
          </a:blip>
          <a:srcRect b="0" l="12429" r="13143" t="0"/>
          <a:stretch/>
        </p:blipFill>
        <p:spPr>
          <a:xfrm>
            <a:off x="6247254" y="1593000"/>
            <a:ext cx="2567271" cy="2304275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22"/>
          <p:cNvSpPr txBox="1"/>
          <p:nvPr>
            <p:ph idx="4294967295" type="body"/>
          </p:nvPr>
        </p:nvSpPr>
        <p:spPr>
          <a:xfrm>
            <a:off x="6169038" y="3961925"/>
            <a:ext cx="2723700" cy="41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800">
                <a:solidFill>
                  <a:srgbClr val="FFFFFF"/>
                </a:solidFill>
              </a:rPr>
              <a:t>Oficinas de artesãos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accent3"/>
        </a:solidFill>
      </p:bgPr>
    </p:bg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3"/>
          <p:cNvSpPr txBox="1"/>
          <p:nvPr>
            <p:ph idx="4294967295" type="body"/>
          </p:nvPr>
        </p:nvSpPr>
        <p:spPr>
          <a:xfrm>
            <a:off x="696500" y="3961925"/>
            <a:ext cx="2087400" cy="41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800">
                <a:solidFill>
                  <a:srgbClr val="FFFFFF"/>
                </a:solidFill>
              </a:rPr>
              <a:t>William Gilbert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367" name="Google Shape;367;p23"/>
          <p:cNvSpPr txBox="1"/>
          <p:nvPr>
            <p:ph idx="4294967295" type="ctrTitle"/>
          </p:nvPr>
        </p:nvSpPr>
        <p:spPr>
          <a:xfrm>
            <a:off x="378350" y="305825"/>
            <a:ext cx="7168200" cy="59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</a:rPr>
              <a:t>Idade moderna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68" name="Google Shape;368;p23"/>
          <p:cNvSpPr txBox="1"/>
          <p:nvPr>
            <p:ph idx="4294967295" type="body"/>
          </p:nvPr>
        </p:nvSpPr>
        <p:spPr>
          <a:xfrm>
            <a:off x="4952388" y="3961925"/>
            <a:ext cx="2087400" cy="41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800">
                <a:solidFill>
                  <a:srgbClr val="FFFFFF"/>
                </a:solidFill>
              </a:rPr>
              <a:t>Thomas Savery</a:t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369" name="Google Shape;36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7700" y="1338263"/>
            <a:ext cx="1905000" cy="246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1867" y="1338262"/>
            <a:ext cx="3648457" cy="246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accent3"/>
        </a:solidFill>
      </p:bgPr>
    </p:bg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4"/>
          <p:cNvSpPr txBox="1"/>
          <p:nvPr>
            <p:ph idx="4294967295" type="body"/>
          </p:nvPr>
        </p:nvSpPr>
        <p:spPr>
          <a:xfrm>
            <a:off x="4696788" y="3907713"/>
            <a:ext cx="4087200" cy="41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800">
                <a:solidFill>
                  <a:srgbClr val="FFFFFF"/>
                </a:solidFill>
              </a:rPr>
              <a:t>Utilização em produção têxtil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376" name="Google Shape;376;p24"/>
          <p:cNvSpPr txBox="1"/>
          <p:nvPr>
            <p:ph idx="4294967295" type="ctrTitle"/>
          </p:nvPr>
        </p:nvSpPr>
        <p:spPr>
          <a:xfrm>
            <a:off x="378350" y="305825"/>
            <a:ext cx="7168200" cy="59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</a:rPr>
              <a:t>Idade moderna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377" name="Google Shape;37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0488" y="1218813"/>
            <a:ext cx="3719825" cy="242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318" y="1358763"/>
            <a:ext cx="3465682" cy="242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24"/>
          <p:cNvSpPr txBox="1"/>
          <p:nvPr>
            <p:ph idx="4294967295" type="body"/>
          </p:nvPr>
        </p:nvSpPr>
        <p:spPr>
          <a:xfrm>
            <a:off x="336550" y="3907713"/>
            <a:ext cx="4087200" cy="41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800">
                <a:solidFill>
                  <a:srgbClr val="FFFFFF"/>
                </a:solidFill>
              </a:rPr>
              <a:t>Máquina a vapor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accent3"/>
        </a:solidFill>
      </p:bgPr>
    </p:bg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5"/>
          <p:cNvSpPr txBox="1"/>
          <p:nvPr>
            <p:ph idx="4294967295" type="body"/>
          </p:nvPr>
        </p:nvSpPr>
        <p:spPr>
          <a:xfrm>
            <a:off x="5714388" y="4002188"/>
            <a:ext cx="4087200" cy="41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800">
                <a:solidFill>
                  <a:srgbClr val="FFFFFF"/>
                </a:solidFill>
              </a:rPr>
              <a:t>Thomas Edison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385" name="Google Shape;385;p25"/>
          <p:cNvSpPr txBox="1"/>
          <p:nvPr>
            <p:ph idx="4294967295" type="ctrTitle"/>
          </p:nvPr>
        </p:nvSpPr>
        <p:spPr>
          <a:xfrm>
            <a:off x="432350" y="373850"/>
            <a:ext cx="7168200" cy="59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</a:rPr>
              <a:t>Idade contemporânea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86" name="Google Shape;386;p25"/>
          <p:cNvSpPr txBox="1"/>
          <p:nvPr>
            <p:ph idx="4294967295" type="body"/>
          </p:nvPr>
        </p:nvSpPr>
        <p:spPr>
          <a:xfrm>
            <a:off x="2862000" y="4002188"/>
            <a:ext cx="4087200" cy="41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800">
                <a:solidFill>
                  <a:srgbClr val="FFFFFF"/>
                </a:solidFill>
              </a:rPr>
              <a:t>Invenção do avião</a:t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387" name="Google Shape;38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5500" y="972650"/>
            <a:ext cx="1905000" cy="286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25"/>
          <p:cNvPicPr preferRelativeResize="0"/>
          <p:nvPr/>
        </p:nvPicPr>
        <p:blipFill rotWithShape="1">
          <a:blip r:embed="rId4">
            <a:alphaModFix/>
          </a:blip>
          <a:srcRect b="0" l="0" r="28448" t="0"/>
          <a:stretch/>
        </p:blipFill>
        <p:spPr>
          <a:xfrm>
            <a:off x="3355050" y="1677488"/>
            <a:ext cx="3101100" cy="216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1600" y="1304700"/>
            <a:ext cx="2534100" cy="253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25"/>
          <p:cNvSpPr txBox="1"/>
          <p:nvPr>
            <p:ph idx="4294967295" type="body"/>
          </p:nvPr>
        </p:nvSpPr>
        <p:spPr>
          <a:xfrm>
            <a:off x="-304950" y="4002188"/>
            <a:ext cx="4087200" cy="41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800">
                <a:solidFill>
                  <a:srgbClr val="FFFFFF"/>
                </a:solidFill>
              </a:rPr>
              <a:t>Motor à combustão interna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accent3"/>
        </a:solidFill>
      </p:bgPr>
    </p:bg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6"/>
          <p:cNvSpPr txBox="1"/>
          <p:nvPr>
            <p:ph idx="4294967295" type="ctrTitle"/>
          </p:nvPr>
        </p:nvSpPr>
        <p:spPr>
          <a:xfrm>
            <a:off x="432350" y="373850"/>
            <a:ext cx="7168200" cy="59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</a:rPr>
              <a:t>Idade contemporânea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96" name="Google Shape;396;p26"/>
          <p:cNvSpPr txBox="1"/>
          <p:nvPr>
            <p:ph idx="4294967295" type="body"/>
          </p:nvPr>
        </p:nvSpPr>
        <p:spPr>
          <a:xfrm>
            <a:off x="4859263" y="4056188"/>
            <a:ext cx="4087200" cy="41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800">
                <a:solidFill>
                  <a:srgbClr val="FFFFFF"/>
                </a:solidFill>
              </a:rPr>
              <a:t>Inteligência artificial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397" name="Google Shape;397;p26"/>
          <p:cNvSpPr txBox="1"/>
          <p:nvPr>
            <p:ph idx="4294967295" type="body"/>
          </p:nvPr>
        </p:nvSpPr>
        <p:spPr>
          <a:xfrm>
            <a:off x="197525" y="4056188"/>
            <a:ext cx="4087200" cy="41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800">
                <a:solidFill>
                  <a:srgbClr val="FFFFFF"/>
                </a:solidFill>
              </a:rPr>
              <a:t>Automatização de processos</a:t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398" name="Google Shape;39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875" y="1179050"/>
            <a:ext cx="3814156" cy="2724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26"/>
          <p:cNvPicPr preferRelativeResize="0"/>
          <p:nvPr/>
        </p:nvPicPr>
        <p:blipFill rotWithShape="1">
          <a:blip r:embed="rId4">
            <a:alphaModFix/>
          </a:blip>
          <a:srcRect b="0" l="0" r="36584" t="0"/>
          <a:stretch/>
        </p:blipFill>
        <p:spPr>
          <a:xfrm>
            <a:off x="5174925" y="1179050"/>
            <a:ext cx="3455866" cy="272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7"/>
          <p:cNvSpPr txBox="1"/>
          <p:nvPr>
            <p:ph type="title"/>
          </p:nvPr>
        </p:nvSpPr>
        <p:spPr>
          <a:xfrm>
            <a:off x="77175" y="785100"/>
            <a:ext cx="5857800" cy="357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3"/>
              </a:rPr>
              <a:t>https://www.youtube.com/watch?v=p7GGpdSTsLo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5" name="Google Shape;405;p27" title="Futuro das profissões  Engenharia[HD,1280x720, Mp4]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accent3"/>
        </a:solidFill>
      </p:bgPr>
    </p:bg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8"/>
          <p:cNvSpPr txBox="1"/>
          <p:nvPr>
            <p:ph type="title"/>
          </p:nvPr>
        </p:nvSpPr>
        <p:spPr>
          <a:xfrm>
            <a:off x="879325" y="1096150"/>
            <a:ext cx="6926400" cy="2698200"/>
          </a:xfrm>
          <a:prstGeom prst="rect">
            <a:avLst/>
          </a:prstGeom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       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57200" lvl="0" marL="91440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57200" lvl="0" marL="91440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Tendências do futuro 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         da engenharia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accent3"/>
        </a:solidFill>
      </p:bgPr>
    </p:bg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9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AutoNum type="arabicPeriod"/>
            </a:pPr>
            <a:r>
              <a:rPr lang="pt-BR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Engenharia Sustentável</a:t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29"/>
          <p:cNvSpPr txBox="1"/>
          <p:nvPr>
            <p:ph idx="1" type="body"/>
          </p:nvPr>
        </p:nvSpPr>
        <p:spPr>
          <a:xfrm>
            <a:off x="532875" y="1990050"/>
            <a:ext cx="37434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pt-BR" sz="1800">
                <a:solidFill>
                  <a:srgbClr val="FFFFFF"/>
                </a:solidFill>
              </a:rPr>
              <a:t>Recursos finitos e cada vez mais escassos</a:t>
            </a:r>
            <a:endParaRPr sz="1800"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pt-BR" sz="1800">
                <a:solidFill>
                  <a:srgbClr val="FFFFFF"/>
                </a:solidFill>
              </a:rPr>
              <a:t>Aquecimento global</a:t>
            </a:r>
            <a:endParaRPr sz="1800"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pt-BR" sz="1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Desafios da eficiência energética</a:t>
            </a:r>
            <a:endParaRPr sz="17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4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417" name="Google Shape;417;p29"/>
          <p:cNvSpPr txBox="1"/>
          <p:nvPr>
            <p:ph idx="2" type="body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18" name="Google Shape;41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2450" y="1694875"/>
            <a:ext cx="4255150" cy="283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accent3"/>
        </a:solidFill>
      </p:bgPr>
    </p:bg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0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2.	Valorização da qualificação profissional</a:t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30"/>
          <p:cNvSpPr txBox="1"/>
          <p:nvPr>
            <p:ph idx="1" type="body"/>
          </p:nvPr>
        </p:nvSpPr>
        <p:spPr>
          <a:xfrm>
            <a:off x="291950" y="2002100"/>
            <a:ext cx="46587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pt-BR" sz="1600">
                <a:solidFill>
                  <a:srgbClr val="FFFFFF"/>
                </a:solidFill>
              </a:rPr>
              <a:t>Haverão menos oportunidades de empregos </a:t>
            </a:r>
            <a:endParaRPr sz="1600">
              <a:solidFill>
                <a:srgbClr val="FFFFFF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pt-BR" sz="1600">
                <a:solidFill>
                  <a:srgbClr val="FFFFFF"/>
                </a:solidFill>
              </a:rPr>
              <a:t>Trabalhos cada vez mais específicos e especializados</a:t>
            </a:r>
            <a:endParaRPr sz="1600">
              <a:solidFill>
                <a:srgbClr val="FFFFFF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ts val="1600"/>
              <a:buChar char="●"/>
            </a:pPr>
            <a:r>
              <a:rPr lang="pt-BR" sz="1600">
                <a:solidFill>
                  <a:srgbClr val="FFFFFF"/>
                </a:solidFill>
              </a:rPr>
              <a:t>O</a:t>
            </a:r>
            <a:r>
              <a:rPr lang="pt-BR" sz="1600">
                <a:solidFill>
                  <a:srgbClr val="FFFFFF"/>
                </a:solidFill>
              </a:rPr>
              <a:t> profissional precisará ter habilidade para transitar em diferentes disciplinas do conhecimento a fim de aprimorar a relação da sociedade com o meio ambiente e a tecnologia</a:t>
            </a:r>
            <a:endParaRPr sz="1600">
              <a:solidFill>
                <a:srgbClr val="FFFFFF"/>
              </a:solidFill>
            </a:endParaRPr>
          </a:p>
        </p:txBody>
      </p:sp>
      <p:pic>
        <p:nvPicPr>
          <p:cNvPr id="425" name="Google Shape;42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0650" y="1855025"/>
            <a:ext cx="4075348" cy="2972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accent3"/>
        </a:solidFill>
      </p:bgPr>
    </p:bg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1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3.	Automatização dos processos</a:t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31"/>
          <p:cNvSpPr txBox="1"/>
          <p:nvPr>
            <p:ph idx="1" type="body"/>
          </p:nvPr>
        </p:nvSpPr>
        <p:spPr>
          <a:xfrm>
            <a:off x="4845225" y="1990038"/>
            <a:ext cx="34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pt-BR" sz="1600">
                <a:solidFill>
                  <a:srgbClr val="FFFFFF"/>
                </a:solidFill>
              </a:rPr>
              <a:t>Serviços manuais desaparecerão</a:t>
            </a:r>
            <a:endParaRPr sz="1600">
              <a:solidFill>
                <a:srgbClr val="FFFFFF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pt-BR" sz="1600">
                <a:solidFill>
                  <a:srgbClr val="FFFFFF"/>
                </a:solidFill>
              </a:rPr>
              <a:t>Necessidade de profissional com habilidades e capacitação especializada</a:t>
            </a:r>
            <a:endParaRPr sz="1600">
              <a:solidFill>
                <a:srgbClr val="FFFFFF"/>
              </a:solidFill>
            </a:endParaRPr>
          </a:p>
        </p:txBody>
      </p:sp>
      <p:pic>
        <p:nvPicPr>
          <p:cNvPr id="432" name="Google Shape;43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425" y="1837950"/>
            <a:ext cx="4040550" cy="269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4"/>
          <p:cNvSpPr txBox="1"/>
          <p:nvPr>
            <p:ph type="title"/>
          </p:nvPr>
        </p:nvSpPr>
        <p:spPr>
          <a:xfrm>
            <a:off x="1388550" y="1640100"/>
            <a:ext cx="6366900" cy="186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 que é engenharia? 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accent3"/>
        </a:solidFill>
      </p:bgPr>
    </p:bg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2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4.	Tecnologia da informação</a:t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7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32"/>
          <p:cNvSpPr txBox="1"/>
          <p:nvPr>
            <p:ph idx="1" type="body"/>
          </p:nvPr>
        </p:nvSpPr>
        <p:spPr>
          <a:xfrm>
            <a:off x="4680400" y="2146625"/>
            <a:ext cx="4219800" cy="288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pt-BR" sz="1800">
                <a:solidFill>
                  <a:srgbClr val="FFFFFF"/>
                </a:solidFill>
              </a:rPr>
              <a:t>Ter flexibilidade e interesse para acompanhar as rápidas e constantes evoluções de métodos e técnicas computacionais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439" name="Google Shape;439;p32"/>
          <p:cNvSpPr txBox="1"/>
          <p:nvPr>
            <p:ph idx="2" type="body"/>
          </p:nvPr>
        </p:nvSpPr>
        <p:spPr>
          <a:xfrm>
            <a:off x="5469700" y="-3089950"/>
            <a:ext cx="34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40" name="Google Shape;44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100" y="1782738"/>
            <a:ext cx="4375301" cy="267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accent3"/>
        </a:solidFill>
      </p:bgPr>
    </p:bg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3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5.	Fomento à engenharia de produção</a:t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7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33"/>
          <p:cNvSpPr txBox="1"/>
          <p:nvPr>
            <p:ph idx="1" type="body"/>
          </p:nvPr>
        </p:nvSpPr>
        <p:spPr>
          <a:xfrm>
            <a:off x="153150" y="1749125"/>
            <a:ext cx="4219800" cy="288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pt-BR" sz="1800">
                <a:solidFill>
                  <a:srgbClr val="FFFFFF"/>
                </a:solidFill>
              </a:rPr>
              <a:t>A cada dia exige-se mais dos setores de produtos e serviços, seja por meio de uma maior oferta no mix de produtos, na redução dos prazos ou no aumento da qualidade</a:t>
            </a:r>
            <a:endParaRPr sz="1800"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pt-BR" sz="1800">
                <a:solidFill>
                  <a:srgbClr val="FFFFFF"/>
                </a:solidFill>
              </a:rPr>
              <a:t>Profissionais capazes de acompanhar todo o ciclo produtivo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447" name="Google Shape;447;p33"/>
          <p:cNvSpPr txBox="1"/>
          <p:nvPr>
            <p:ph idx="2" type="body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48" name="Google Shape;44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1775" y="1782863"/>
            <a:ext cx="4513476" cy="282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accent3"/>
        </a:solidFill>
      </p:bgPr>
    </p:bg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4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6. 	Avanços na biomedicina</a:t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7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34"/>
          <p:cNvSpPr txBox="1"/>
          <p:nvPr>
            <p:ph idx="1" type="body"/>
          </p:nvPr>
        </p:nvSpPr>
        <p:spPr>
          <a:xfrm>
            <a:off x="578175" y="1871625"/>
            <a:ext cx="3565500" cy="285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pt-BR" sz="1800">
                <a:solidFill>
                  <a:srgbClr val="FFFFFF"/>
                </a:solidFill>
              </a:rPr>
              <a:t>Maior expectativa de vida = maior desenvolvimento da biomedicina, biomecânica</a:t>
            </a:r>
            <a:endParaRPr sz="1800"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pt-BR" sz="1800">
                <a:solidFill>
                  <a:srgbClr val="FFFFFF"/>
                </a:solidFill>
              </a:rPr>
              <a:t>Próteses, órgãos artificiais, novas máquinas, etc.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455" name="Google Shape;455;p34"/>
          <p:cNvSpPr txBox="1"/>
          <p:nvPr>
            <p:ph idx="2" type="body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56" name="Google Shape;45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3650" y="1690950"/>
            <a:ext cx="4656526" cy="266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accent3"/>
        </a:solidFill>
      </p:bgPr>
    </p:bg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5"/>
          <p:cNvSpPr txBox="1"/>
          <p:nvPr>
            <p:ph type="title"/>
          </p:nvPr>
        </p:nvSpPr>
        <p:spPr>
          <a:xfrm>
            <a:off x="1219500" y="192750"/>
            <a:ext cx="49479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“O futuro do mundo depende dos engenheiros”, Jeffrey Sachs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7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35"/>
          <p:cNvSpPr txBox="1"/>
          <p:nvPr>
            <p:ph idx="1" type="body"/>
          </p:nvPr>
        </p:nvSpPr>
        <p:spPr>
          <a:xfrm>
            <a:off x="554100" y="1360675"/>
            <a:ext cx="4796400" cy="343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FFFFFF"/>
                </a:solidFill>
              </a:rPr>
              <a:t>5 grandes transformações: </a:t>
            </a:r>
            <a:endParaRPr sz="2000">
              <a:solidFill>
                <a:srgbClr val="FFFFFF"/>
              </a:solidFill>
            </a:endParaRPr>
          </a:p>
          <a:p>
            <a:pPr indent="-336550" lvl="0" marL="45720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700"/>
              <a:buChar char="●"/>
            </a:pPr>
            <a:r>
              <a:rPr lang="pt-BR" sz="1700">
                <a:solidFill>
                  <a:srgbClr val="FFFFFF"/>
                </a:solidFill>
              </a:rPr>
              <a:t>a descarbonização da energia, acabar com o uso do petróleo e carvão </a:t>
            </a:r>
            <a:endParaRPr sz="1700">
              <a:solidFill>
                <a:srgbClr val="FFFFFF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●"/>
            </a:pPr>
            <a:r>
              <a:rPr lang="pt-BR" sz="1700">
                <a:solidFill>
                  <a:srgbClr val="FFFFFF"/>
                </a:solidFill>
              </a:rPr>
              <a:t>o uso sustentável do solo; </a:t>
            </a:r>
            <a:endParaRPr sz="1700">
              <a:solidFill>
                <a:srgbClr val="FFFFFF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●"/>
            </a:pPr>
            <a:r>
              <a:rPr lang="pt-BR" sz="1700">
                <a:solidFill>
                  <a:srgbClr val="FFFFFF"/>
                </a:solidFill>
              </a:rPr>
              <a:t>o desenvolvimento de cidades sustentáveis;</a:t>
            </a:r>
            <a:endParaRPr sz="1700">
              <a:solidFill>
                <a:srgbClr val="FFFFFF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●"/>
            </a:pPr>
            <a:r>
              <a:rPr lang="pt-BR" sz="1700">
                <a:solidFill>
                  <a:srgbClr val="FFFFFF"/>
                </a:solidFill>
              </a:rPr>
              <a:t> a instituição de serviços públicos de qualidade (saúde e educação); </a:t>
            </a:r>
            <a:endParaRPr sz="1700">
              <a:solidFill>
                <a:srgbClr val="FFFFFF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●"/>
            </a:pPr>
            <a:r>
              <a:rPr lang="pt-BR" sz="1700">
                <a:solidFill>
                  <a:srgbClr val="FFFFFF"/>
                </a:solidFill>
              </a:rPr>
              <a:t>a criação de institutos de pesquisa que auxiliem nessa transformação geral da sociedade.</a:t>
            </a:r>
            <a:endParaRPr sz="1700">
              <a:solidFill>
                <a:srgbClr val="FFFFFF"/>
              </a:solidFill>
            </a:endParaRPr>
          </a:p>
        </p:txBody>
      </p:sp>
      <p:sp>
        <p:nvSpPr>
          <p:cNvPr id="463" name="Google Shape;463;p35"/>
          <p:cNvSpPr txBox="1"/>
          <p:nvPr>
            <p:ph idx="2" type="body"/>
          </p:nvPr>
        </p:nvSpPr>
        <p:spPr>
          <a:xfrm>
            <a:off x="5410800" y="3396875"/>
            <a:ext cx="3733200" cy="8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Jeffrey Sachs,economista, professor na Universidade de Columbia (EUA), diretor da rede de soluções para o desenvolvimento sustentável da ONU</a:t>
            </a: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800"/>
              </a:spcBef>
              <a:spcAft>
                <a:spcPts val="40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4" name="Google Shape;46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6650" y="397525"/>
            <a:ext cx="2543300" cy="311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accent3"/>
        </a:solidFill>
      </p:bgPr>
    </p:bg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6"/>
          <p:cNvSpPr txBox="1"/>
          <p:nvPr>
            <p:ph type="title"/>
          </p:nvPr>
        </p:nvSpPr>
        <p:spPr>
          <a:xfrm>
            <a:off x="879325" y="1096150"/>
            <a:ext cx="6926400" cy="2698200"/>
          </a:xfrm>
          <a:prstGeom prst="rect">
            <a:avLst/>
          </a:prstGeom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       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57200" lvl="0" marL="91440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57200" lvl="0" marL="91440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 Futuro da 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57200" lvl="0" marL="91440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Engenharia Mecânica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accent3"/>
        </a:solidFill>
      </p:bgPr>
    </p:bg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7"/>
          <p:cNvSpPr txBox="1"/>
          <p:nvPr>
            <p:ph idx="1" type="body"/>
          </p:nvPr>
        </p:nvSpPr>
        <p:spPr>
          <a:xfrm>
            <a:off x="1264800" y="809425"/>
            <a:ext cx="7299600" cy="285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pt-BR" sz="1800">
                <a:solidFill>
                  <a:srgbClr val="FFFFFF"/>
                </a:solidFill>
              </a:rPr>
              <a:t>Por ser muito versátil, a engenharia mecânica tende a se manter. As maiores mudanças ocorrerão em função das fontes de energia e de escassez de recursos. Os combustíveis fósseis e as respectivas máquinas serão  substituídos por fontes </a:t>
            </a:r>
            <a:r>
              <a:rPr lang="pt-BR" sz="1800">
                <a:solidFill>
                  <a:srgbClr val="FFFFFF"/>
                </a:solidFill>
              </a:rPr>
              <a:t>sustentáveis</a:t>
            </a:r>
            <a:r>
              <a:rPr lang="pt-BR" sz="1800">
                <a:solidFill>
                  <a:srgbClr val="FFFFFF"/>
                </a:solidFill>
              </a:rPr>
              <a:t>. As outras áreas de atuação tendem a seguir o rumo da engenharia em geral, como exposto anteriormente</a:t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475" name="Google Shape;47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6853" y="3353303"/>
            <a:ext cx="4177150" cy="179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accent3"/>
        </a:solidFill>
      </p:bgPr>
    </p:bg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8"/>
          <p:cNvSpPr txBox="1"/>
          <p:nvPr>
            <p:ph type="title"/>
          </p:nvPr>
        </p:nvSpPr>
        <p:spPr>
          <a:xfrm>
            <a:off x="879325" y="1096150"/>
            <a:ext cx="6926400" cy="2698200"/>
          </a:xfrm>
          <a:prstGeom prst="rect">
            <a:avLst/>
          </a:prstGeom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       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57200" lvl="0" marL="91440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57200" lvl="0" marL="91440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 Dúvidas?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accent3"/>
        </a:solidFill>
      </p:bgPr>
    </p:bg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9"/>
          <p:cNvSpPr txBox="1"/>
          <p:nvPr>
            <p:ph type="title"/>
          </p:nvPr>
        </p:nvSpPr>
        <p:spPr>
          <a:xfrm>
            <a:off x="1315875" y="554125"/>
            <a:ext cx="49479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Referências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7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39"/>
          <p:cNvSpPr txBox="1"/>
          <p:nvPr>
            <p:ph idx="1" type="body"/>
          </p:nvPr>
        </p:nvSpPr>
        <p:spPr>
          <a:xfrm>
            <a:off x="530000" y="1312475"/>
            <a:ext cx="8335500" cy="343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https://www1.folha.uol.com.br/mundo/2017/11/1936786-futuro-do-mundo-depende-dos-engenheiros-diz-economista-jeffrey-sachs.shtml</a:t>
            </a:r>
            <a:endParaRPr sz="11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http://blog.ietec.com.br/8-tendencias-do-futuro-da-engenharia-para-se-manter-atualizado/</a:t>
            </a:r>
            <a:endParaRPr sz="11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https://constru360.com.br/a-engenharia-e-o-futuro-do-mundo/</a:t>
            </a:r>
            <a:endParaRPr sz="11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https://spectrum.ieee.org/view-from-the-valley/at-work/education/the-engineers-of-the-future-will-not-resemble-the-engineers-of-the-past</a:t>
            </a:r>
            <a:endParaRPr sz="11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http://blog.unis.edu.br/engenharia-do-futuro-5-tendencias-da-area-que-voce-deve-conhecer-agora/</a:t>
            </a:r>
            <a:endParaRPr sz="11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39"/>
          <p:cNvSpPr txBox="1"/>
          <p:nvPr>
            <p:ph idx="2" type="body"/>
          </p:nvPr>
        </p:nvSpPr>
        <p:spPr>
          <a:xfrm>
            <a:off x="5410800" y="3396875"/>
            <a:ext cx="3733200" cy="8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800"/>
              </a:spcBef>
              <a:spcAft>
                <a:spcPts val="40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accent3"/>
        </a:solidFill>
      </p:bgPr>
    </p:bg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40"/>
          <p:cNvSpPr txBox="1"/>
          <p:nvPr>
            <p:ph type="title"/>
          </p:nvPr>
        </p:nvSpPr>
        <p:spPr>
          <a:xfrm>
            <a:off x="879325" y="1096150"/>
            <a:ext cx="6926400" cy="2698200"/>
          </a:xfrm>
          <a:prstGeom prst="rect">
            <a:avLst/>
          </a:prstGeom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       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57200" lvl="0" marL="91440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57200" lvl="0" marL="91440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Obrigado!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accent3"/>
        </a:solid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5"/>
          <p:cNvSpPr/>
          <p:nvPr/>
        </p:nvSpPr>
        <p:spPr>
          <a:xfrm>
            <a:off x="6794800" y="2545475"/>
            <a:ext cx="1554300" cy="2128200"/>
          </a:xfrm>
          <a:prstGeom prst="ellipse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89" name="Google Shape;289;p15"/>
          <p:cNvSpPr/>
          <p:nvPr/>
        </p:nvSpPr>
        <p:spPr>
          <a:xfrm>
            <a:off x="4707400" y="799050"/>
            <a:ext cx="1635900" cy="1366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90" name="Google Shape;290;p15"/>
          <p:cNvSpPr/>
          <p:nvPr/>
        </p:nvSpPr>
        <p:spPr>
          <a:xfrm>
            <a:off x="2620000" y="2932775"/>
            <a:ext cx="1635900" cy="1353600"/>
          </a:xfrm>
          <a:prstGeom prst="ellipse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91" name="Google Shape;291;p15"/>
          <p:cNvSpPr/>
          <p:nvPr/>
        </p:nvSpPr>
        <p:spPr>
          <a:xfrm>
            <a:off x="982725" y="1023300"/>
            <a:ext cx="1635900" cy="918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92" name="Google Shape;292;p15"/>
          <p:cNvSpPr txBox="1"/>
          <p:nvPr>
            <p:ph idx="4294967295" type="body"/>
          </p:nvPr>
        </p:nvSpPr>
        <p:spPr>
          <a:xfrm>
            <a:off x="756975" y="1105050"/>
            <a:ext cx="2087400" cy="41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800">
                <a:solidFill>
                  <a:srgbClr val="FFFFFF"/>
                </a:solidFill>
              </a:rPr>
              <a:t>Aplicação do conhecimento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93" name="Google Shape;293;p15"/>
          <p:cNvSpPr txBox="1"/>
          <p:nvPr>
            <p:ph idx="4294967295" type="body"/>
          </p:nvPr>
        </p:nvSpPr>
        <p:spPr>
          <a:xfrm>
            <a:off x="2394250" y="3091675"/>
            <a:ext cx="2087400" cy="41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FFFFFF"/>
                </a:solidFill>
              </a:rPr>
              <a:t>Científico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FFFFFF"/>
                </a:solidFill>
              </a:rPr>
              <a:t>Econômico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FFFFFF"/>
                </a:solidFill>
              </a:rPr>
              <a:t>Social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94" name="Google Shape;294;p15"/>
          <p:cNvSpPr txBox="1"/>
          <p:nvPr>
            <p:ph idx="4294967295" type="body"/>
          </p:nvPr>
        </p:nvSpPr>
        <p:spPr>
          <a:xfrm>
            <a:off x="4481650" y="799050"/>
            <a:ext cx="2087400" cy="41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FFFFFF"/>
                </a:solidFill>
              </a:rPr>
              <a:t>Inventar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FFFFFF"/>
                </a:solidFill>
              </a:rPr>
              <a:t>Construir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FFFFFF"/>
                </a:solidFill>
              </a:rPr>
              <a:t>Manter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FFFFFF"/>
                </a:solidFill>
              </a:rPr>
              <a:t>Melhorar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95" name="Google Shape;295;p15"/>
          <p:cNvSpPr txBox="1"/>
          <p:nvPr>
            <p:ph idx="4294967295" type="body"/>
          </p:nvPr>
        </p:nvSpPr>
        <p:spPr>
          <a:xfrm>
            <a:off x="6569050" y="2818075"/>
            <a:ext cx="2087400" cy="41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FFFFFF"/>
                </a:solidFill>
              </a:rPr>
              <a:t>Estruturas Máquinas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FFFFFF"/>
                </a:solidFill>
              </a:rPr>
              <a:t>Sistemas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FFFFFF"/>
                </a:solidFill>
              </a:rPr>
              <a:t>Materiais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FFFFFF"/>
                </a:solidFill>
              </a:rPr>
              <a:t>Processos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6"/>
          <p:cNvSpPr txBox="1"/>
          <p:nvPr>
            <p:ph type="title"/>
          </p:nvPr>
        </p:nvSpPr>
        <p:spPr>
          <a:xfrm>
            <a:off x="789000" y="375800"/>
            <a:ext cx="7566000" cy="370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/>
              <a:t>O desenvolvimento da engenharia</a:t>
            </a:r>
            <a:endParaRPr sz="6000"/>
          </a:p>
        </p:txBody>
      </p:sp>
      <p:sp>
        <p:nvSpPr>
          <p:cNvPr id="301" name="Google Shape;301;p16"/>
          <p:cNvSpPr txBox="1"/>
          <p:nvPr>
            <p:ph idx="1" type="body"/>
          </p:nvPr>
        </p:nvSpPr>
        <p:spPr>
          <a:xfrm>
            <a:off x="1388625" y="2712300"/>
            <a:ext cx="6366900" cy="11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accent3"/>
        </a:solidFill>
      </p:bgPr>
    </p:bg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7"/>
          <p:cNvSpPr txBox="1"/>
          <p:nvPr>
            <p:ph idx="4294967295" type="body"/>
          </p:nvPr>
        </p:nvSpPr>
        <p:spPr>
          <a:xfrm>
            <a:off x="820400" y="3735800"/>
            <a:ext cx="2087400" cy="41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800">
                <a:solidFill>
                  <a:srgbClr val="FFFFFF"/>
                </a:solidFill>
              </a:rPr>
              <a:t>Pedra lascada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307" name="Google Shape;307;p17"/>
          <p:cNvSpPr txBox="1"/>
          <p:nvPr>
            <p:ph idx="4294967295" type="ctrTitle"/>
          </p:nvPr>
        </p:nvSpPr>
        <p:spPr>
          <a:xfrm>
            <a:off x="378350" y="305825"/>
            <a:ext cx="2995500" cy="65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</a:rPr>
              <a:t>Pré-história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308" name="Google Shape;308;p17"/>
          <p:cNvPicPr preferRelativeResize="0"/>
          <p:nvPr/>
        </p:nvPicPr>
        <p:blipFill rotWithShape="1">
          <a:blip r:embed="rId3">
            <a:alphaModFix/>
          </a:blip>
          <a:srcRect b="0" l="41728" r="0" t="0"/>
          <a:stretch/>
        </p:blipFill>
        <p:spPr>
          <a:xfrm>
            <a:off x="690588" y="1709200"/>
            <a:ext cx="2347023" cy="187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6200" y="1705085"/>
            <a:ext cx="2347000" cy="1881127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17"/>
          <p:cNvSpPr txBox="1"/>
          <p:nvPr>
            <p:ph idx="4294967295" type="body"/>
          </p:nvPr>
        </p:nvSpPr>
        <p:spPr>
          <a:xfrm>
            <a:off x="6386000" y="3735800"/>
            <a:ext cx="2087400" cy="41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800">
                <a:solidFill>
                  <a:srgbClr val="FFFFFF"/>
                </a:solidFill>
              </a:rPr>
              <a:t>Roda</a:t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311" name="Google Shape;311;p17"/>
          <p:cNvPicPr preferRelativeResize="0"/>
          <p:nvPr/>
        </p:nvPicPr>
        <p:blipFill rotWithShape="1">
          <a:blip r:embed="rId5">
            <a:alphaModFix/>
          </a:blip>
          <a:srcRect b="23995" l="0" r="0" t="5282"/>
          <a:stretch/>
        </p:blipFill>
        <p:spPr>
          <a:xfrm>
            <a:off x="3762450" y="1700974"/>
            <a:ext cx="1768900" cy="1881125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17"/>
          <p:cNvSpPr txBox="1"/>
          <p:nvPr>
            <p:ph idx="4294967295" type="body"/>
          </p:nvPr>
        </p:nvSpPr>
        <p:spPr>
          <a:xfrm>
            <a:off x="3603200" y="3735800"/>
            <a:ext cx="2087400" cy="41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800">
                <a:solidFill>
                  <a:srgbClr val="FFFFFF"/>
                </a:solidFill>
              </a:rPr>
              <a:t>Alavanca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accent3"/>
        </a:solidFill>
      </p:bgPr>
    </p:bg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8"/>
          <p:cNvSpPr txBox="1"/>
          <p:nvPr>
            <p:ph idx="4294967295" type="body"/>
          </p:nvPr>
        </p:nvSpPr>
        <p:spPr>
          <a:xfrm>
            <a:off x="378350" y="3897800"/>
            <a:ext cx="2305500" cy="41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800">
                <a:solidFill>
                  <a:srgbClr val="FFFFFF"/>
                </a:solidFill>
              </a:rPr>
              <a:t>Habilidade de lidar com o fogo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318" name="Google Shape;318;p18"/>
          <p:cNvSpPr txBox="1"/>
          <p:nvPr>
            <p:ph idx="4294967295" type="ctrTitle"/>
          </p:nvPr>
        </p:nvSpPr>
        <p:spPr>
          <a:xfrm>
            <a:off x="378350" y="305825"/>
            <a:ext cx="2995500" cy="65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</a:rPr>
              <a:t>Pré-história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19" name="Google Shape;319;p18"/>
          <p:cNvSpPr txBox="1"/>
          <p:nvPr>
            <p:ph idx="4294967295" type="body"/>
          </p:nvPr>
        </p:nvSpPr>
        <p:spPr>
          <a:xfrm>
            <a:off x="6616888" y="3735800"/>
            <a:ext cx="2087400" cy="41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800">
                <a:solidFill>
                  <a:srgbClr val="FFFFFF"/>
                </a:solidFill>
              </a:rPr>
              <a:t>Construções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320" name="Google Shape;320;p18"/>
          <p:cNvSpPr txBox="1"/>
          <p:nvPr>
            <p:ph idx="4294967295" type="body"/>
          </p:nvPr>
        </p:nvSpPr>
        <p:spPr>
          <a:xfrm>
            <a:off x="3541188" y="3735800"/>
            <a:ext cx="2087400" cy="41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800">
                <a:solidFill>
                  <a:srgbClr val="FFFFFF"/>
                </a:solidFill>
              </a:rPr>
              <a:t>Sedentarização</a:t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321" name="Google Shape;321;p18"/>
          <p:cNvPicPr preferRelativeResize="0"/>
          <p:nvPr/>
        </p:nvPicPr>
        <p:blipFill rotWithShape="1">
          <a:blip r:embed="rId3">
            <a:alphaModFix/>
          </a:blip>
          <a:srcRect b="0" l="9305" r="13730" t="0"/>
          <a:stretch/>
        </p:blipFill>
        <p:spPr>
          <a:xfrm>
            <a:off x="378350" y="1573250"/>
            <a:ext cx="2305500" cy="199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8"/>
          <p:cNvPicPr preferRelativeResize="0"/>
          <p:nvPr/>
        </p:nvPicPr>
        <p:blipFill rotWithShape="1">
          <a:blip r:embed="rId4">
            <a:alphaModFix/>
          </a:blip>
          <a:srcRect b="0" l="52346" r="0" t="0"/>
          <a:stretch/>
        </p:blipFill>
        <p:spPr>
          <a:xfrm>
            <a:off x="3336550" y="1580000"/>
            <a:ext cx="2496663" cy="199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8"/>
          <p:cNvPicPr preferRelativeResize="0"/>
          <p:nvPr/>
        </p:nvPicPr>
        <p:blipFill rotWithShape="1">
          <a:blip r:embed="rId5">
            <a:alphaModFix/>
          </a:blip>
          <a:srcRect b="0" l="16652" r="0" t="0"/>
          <a:stretch/>
        </p:blipFill>
        <p:spPr>
          <a:xfrm>
            <a:off x="6412250" y="1573250"/>
            <a:ext cx="2496675" cy="198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accent3"/>
        </a:solidFill>
      </p:bgPr>
    </p:bg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9"/>
          <p:cNvSpPr txBox="1"/>
          <p:nvPr>
            <p:ph idx="4294967295" type="body"/>
          </p:nvPr>
        </p:nvSpPr>
        <p:spPr>
          <a:xfrm>
            <a:off x="1244750" y="3772925"/>
            <a:ext cx="2087400" cy="41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800">
                <a:solidFill>
                  <a:srgbClr val="FFFFFF"/>
                </a:solidFill>
              </a:rPr>
              <a:t>Suméria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329" name="Google Shape;329;p19"/>
          <p:cNvSpPr txBox="1"/>
          <p:nvPr>
            <p:ph idx="4294967295" type="ctrTitle"/>
          </p:nvPr>
        </p:nvSpPr>
        <p:spPr>
          <a:xfrm>
            <a:off x="378350" y="305825"/>
            <a:ext cx="3820200" cy="59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</a:rPr>
              <a:t>Civilizações antigas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30" name="Google Shape;330;p19"/>
          <p:cNvSpPr txBox="1"/>
          <p:nvPr>
            <p:ph idx="4294967295" type="body"/>
          </p:nvPr>
        </p:nvSpPr>
        <p:spPr>
          <a:xfrm>
            <a:off x="5739600" y="3678425"/>
            <a:ext cx="2087400" cy="41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800">
                <a:solidFill>
                  <a:srgbClr val="FFFFFF"/>
                </a:solidFill>
              </a:rPr>
              <a:t>Egito</a:t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331" name="Google Shape;33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6275" y="1276325"/>
            <a:ext cx="3314050" cy="2277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9"/>
          <p:cNvPicPr preferRelativeResize="0"/>
          <p:nvPr/>
        </p:nvPicPr>
        <p:blipFill rotWithShape="1">
          <a:blip r:embed="rId4">
            <a:alphaModFix/>
          </a:blip>
          <a:srcRect b="0" l="2482" r="10409" t="0"/>
          <a:stretch/>
        </p:blipFill>
        <p:spPr>
          <a:xfrm>
            <a:off x="583965" y="1276325"/>
            <a:ext cx="3769585" cy="227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accent3"/>
        </a:solidFill>
      </p:bgPr>
    </p:bg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0"/>
          <p:cNvSpPr txBox="1"/>
          <p:nvPr>
            <p:ph idx="4294967295" type="body"/>
          </p:nvPr>
        </p:nvSpPr>
        <p:spPr>
          <a:xfrm>
            <a:off x="1426175" y="4218425"/>
            <a:ext cx="2087400" cy="41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800">
                <a:solidFill>
                  <a:srgbClr val="FFFFFF"/>
                </a:solidFill>
              </a:rPr>
              <a:t>Máquina de Anticítera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338" name="Google Shape;338;p20"/>
          <p:cNvSpPr txBox="1"/>
          <p:nvPr>
            <p:ph idx="4294967295" type="ctrTitle"/>
          </p:nvPr>
        </p:nvSpPr>
        <p:spPr>
          <a:xfrm>
            <a:off x="378350" y="305825"/>
            <a:ext cx="7168200" cy="59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</a:rPr>
              <a:t>Grécia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39" name="Google Shape;339;p20"/>
          <p:cNvSpPr txBox="1"/>
          <p:nvPr>
            <p:ph idx="4294967295" type="body"/>
          </p:nvPr>
        </p:nvSpPr>
        <p:spPr>
          <a:xfrm>
            <a:off x="5517338" y="4110425"/>
            <a:ext cx="2087400" cy="41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800">
                <a:solidFill>
                  <a:srgbClr val="FFFFFF"/>
                </a:solidFill>
              </a:rPr>
              <a:t>Arquimedes</a:t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340" name="Google Shape;34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7975" y="1441775"/>
            <a:ext cx="2763806" cy="246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20"/>
          <p:cNvPicPr preferRelativeResize="0"/>
          <p:nvPr/>
        </p:nvPicPr>
        <p:blipFill rotWithShape="1">
          <a:blip r:embed="rId4">
            <a:alphaModFix/>
          </a:blip>
          <a:srcRect b="0" l="7465" r="12948" t="0"/>
          <a:stretch/>
        </p:blipFill>
        <p:spPr>
          <a:xfrm>
            <a:off x="5278550" y="1441775"/>
            <a:ext cx="2565000" cy="246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accent3"/>
        </a:solidFill>
      </p:bgPr>
    </p:bg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1"/>
          <p:cNvSpPr txBox="1"/>
          <p:nvPr>
            <p:ph idx="4294967295" type="body"/>
          </p:nvPr>
        </p:nvSpPr>
        <p:spPr>
          <a:xfrm>
            <a:off x="1426175" y="3961925"/>
            <a:ext cx="2087400" cy="41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800">
                <a:solidFill>
                  <a:srgbClr val="FFFFFF"/>
                </a:solidFill>
              </a:rPr>
              <a:t>Pitágoras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347" name="Google Shape;347;p21"/>
          <p:cNvSpPr txBox="1"/>
          <p:nvPr>
            <p:ph idx="4294967295" type="ctrTitle"/>
          </p:nvPr>
        </p:nvSpPr>
        <p:spPr>
          <a:xfrm>
            <a:off x="378350" y="305825"/>
            <a:ext cx="7168200" cy="59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</a:rPr>
              <a:t>Grécia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48" name="Google Shape;348;p21"/>
          <p:cNvSpPr txBox="1"/>
          <p:nvPr>
            <p:ph idx="4294967295" type="body"/>
          </p:nvPr>
        </p:nvSpPr>
        <p:spPr>
          <a:xfrm>
            <a:off x="5206838" y="3961925"/>
            <a:ext cx="2087400" cy="41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800">
                <a:solidFill>
                  <a:srgbClr val="FFFFFF"/>
                </a:solidFill>
              </a:rPr>
              <a:t>Euclides</a:t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349" name="Google Shape;349;p21"/>
          <p:cNvPicPr preferRelativeResize="0"/>
          <p:nvPr/>
        </p:nvPicPr>
        <p:blipFill rotWithShape="1">
          <a:blip r:embed="rId3">
            <a:alphaModFix/>
          </a:blip>
          <a:srcRect b="30143" l="0" r="0" t="0"/>
          <a:stretch/>
        </p:blipFill>
        <p:spPr>
          <a:xfrm>
            <a:off x="1327975" y="1583525"/>
            <a:ext cx="2283800" cy="210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8050" y="1505800"/>
            <a:ext cx="1905000" cy="225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